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handoutMasterIdLst>
    <p:handoutMasterId r:id="rId37"/>
  </p:handoutMasterIdLst>
  <p:sldIdLst>
    <p:sldId id="1282" r:id="rId2"/>
    <p:sldId id="256" r:id="rId3"/>
    <p:sldId id="1025" r:id="rId4"/>
    <p:sldId id="1026" r:id="rId5"/>
    <p:sldId id="1036" r:id="rId6"/>
    <p:sldId id="1264" r:id="rId7"/>
    <p:sldId id="2620" r:id="rId8"/>
    <p:sldId id="1038" r:id="rId9"/>
    <p:sldId id="1039" r:id="rId10"/>
    <p:sldId id="1028" r:id="rId11"/>
    <p:sldId id="2619" r:id="rId12"/>
    <p:sldId id="1279" r:id="rId13"/>
    <p:sldId id="1280" r:id="rId14"/>
    <p:sldId id="1265" r:id="rId15"/>
    <p:sldId id="2566" r:id="rId16"/>
    <p:sldId id="2617" r:id="rId17"/>
    <p:sldId id="2593" r:id="rId18"/>
    <p:sldId id="2618" r:id="rId19"/>
    <p:sldId id="1041" r:id="rId20"/>
    <p:sldId id="2621" r:id="rId21"/>
    <p:sldId id="1027" r:id="rId22"/>
    <p:sldId id="1029" r:id="rId23"/>
    <p:sldId id="1030" r:id="rId24"/>
    <p:sldId id="1031" r:id="rId25"/>
    <p:sldId id="2622" r:id="rId26"/>
    <p:sldId id="2623" r:id="rId27"/>
    <p:sldId id="1266" r:id="rId28"/>
    <p:sldId id="1281" r:id="rId29"/>
    <p:sldId id="1032" r:id="rId30"/>
    <p:sldId id="1037" r:id="rId31"/>
    <p:sldId id="1033" r:id="rId32"/>
    <p:sldId id="1034" r:id="rId33"/>
    <p:sldId id="1035" r:id="rId34"/>
    <p:sldId id="436"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Khula" panose="020B0604020202020204"/>
      <p:regular r:id="rId42"/>
      <p:bold r:id="rId43"/>
      <p:italic r:id="rId44"/>
      <p:boldItalic r:id="rId45"/>
    </p:embeddedFont>
    <p:embeddedFont>
      <p:font typeface="Khula SemiBold" panose="020B0604020202020204"/>
      <p:regular r:id="rId46"/>
      <p:bold r:id="rId47"/>
    </p:embeddedFont>
    <p:embeddedFont>
      <p:font typeface="Poppins" panose="00000500000000000000" pitchFamily="2" charset="0"/>
      <p:regular r:id="rId48"/>
      <p:bold r:id="rId49"/>
      <p:italic r:id="rId50"/>
      <p:boldItalic r:id="rId51"/>
    </p:embeddedFont>
    <p:embeddedFont>
      <p:font typeface="Poppins Medium" panose="00000600000000000000" pitchFamily="2" charset="0"/>
      <p:regular r:id="rId52"/>
      <p:italic r:id="rId53"/>
    </p:embeddedFont>
    <p:embeddedFont>
      <p:font typeface="Poppins SemiBold" panose="00000700000000000000" pitchFamily="2" charset="0"/>
      <p:bold r:id="rId54"/>
      <p:boldItalic r:id="rId55"/>
    </p:embeddedFont>
    <p:embeddedFont>
      <p:font typeface="Verdana Pro" panose="020B0604030504040204" pitchFamily="34" charset="0"/>
      <p:regular r:id="rId56"/>
      <p:bold r:id="rId57"/>
      <p:italic r:id="rId58"/>
      <p:boldItalic r:id="rId59"/>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6158" autoAdjust="0"/>
  </p:normalViewPr>
  <p:slideViewPr>
    <p:cSldViewPr snapToGrid="0">
      <p:cViewPr varScale="1">
        <p:scale>
          <a:sx n="63" d="100"/>
          <a:sy n="63" d="100"/>
        </p:scale>
        <p:origin x="776"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2/2/2026</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02/02/2026</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12</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13</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p>
          <a:p>
            <a:pPr marL="285750" indent="-285750">
              <a:buFont typeface="Arial"/>
              <a:buChar char="•"/>
            </a:pPr>
            <a:endParaRPr lang="en-US" sz="1200" kern="1200" dirty="0">
              <a:solidFill>
                <a:schemeClr val="tx1"/>
              </a:solidFill>
              <a:effectLst/>
              <a:latin typeface="+mn-lt"/>
              <a:ea typeface="+mn-ea"/>
              <a:cs typeface="+mn-cs"/>
            </a:endParaRPr>
          </a:p>
          <a:p>
            <a:pPr marL="285750" indent="-285750">
              <a:buFont typeface="Arial"/>
              <a:buChar char="•"/>
            </a:pPr>
            <a:endParaRPr lang="en-US" sz="1200" kern="1200" dirty="0">
              <a:solidFill>
                <a:schemeClr val="tx1"/>
              </a:solidFill>
              <a:effectLst/>
              <a:latin typeface="+mn-lt"/>
              <a:ea typeface="+mn-ea"/>
              <a:cs typeface="+mn-cs"/>
            </a:endParaRPr>
          </a:p>
          <a:p>
            <a:pPr marL="0" indent="0">
              <a:buFont typeface="Arial"/>
              <a:buNone/>
            </a:pPr>
            <a:r>
              <a:rPr lang="en-US" sz="1200" kern="1200" dirty="0">
                <a:solidFill>
                  <a:schemeClr val="tx1"/>
                </a:solidFill>
                <a:effectLst/>
                <a:latin typeface="+mn-lt"/>
                <a:ea typeface="+mn-ea"/>
                <a:cs typeface="+mn-cs"/>
              </a:rPr>
              <a:t>***** SAMPLE PROMPT *****</a:t>
            </a:r>
          </a:p>
          <a:p>
            <a:pPr marL="0" indent="0">
              <a:buFont typeface="Arial"/>
              <a:buNone/>
            </a:pPr>
            <a:r>
              <a:rPr lang="en-US" sz="1200" kern="1200" dirty="0">
                <a:solidFill>
                  <a:schemeClr val="tx1"/>
                </a:solidFill>
                <a:effectLst/>
                <a:latin typeface="+mn-lt"/>
                <a:ea typeface="+mn-ea"/>
                <a:cs typeface="+mn-cs"/>
              </a:rPr>
              <a:t>We're building a simple task tracker - users can add tasks, mark them complete and filter by status.  You are a product owner helping a dev team. </a:t>
            </a:r>
          </a:p>
          <a:p>
            <a:pPr marL="0" indent="0">
              <a:buFont typeface="Arial"/>
              <a:buNone/>
            </a:pPr>
            <a:r>
              <a:rPr lang="en-US" sz="1200" kern="1200" dirty="0">
                <a:solidFill>
                  <a:schemeClr val="tx1"/>
                </a:solidFill>
                <a:effectLst/>
                <a:latin typeface="+mn-lt"/>
                <a:ea typeface="+mn-ea"/>
                <a:cs typeface="+mn-cs"/>
              </a:rPr>
              <a:t>Based on this description of a simple Task Tracker app, generate 6 user stories in standard format </a:t>
            </a:r>
          </a:p>
          <a:p>
            <a:pPr marL="0" indent="0">
              <a:buFont typeface="Arial"/>
              <a:buNone/>
            </a:pPr>
            <a:r>
              <a:rPr lang="en-US" sz="1200" kern="1200" dirty="0">
                <a:solidFill>
                  <a:schemeClr val="tx1"/>
                </a:solidFill>
                <a:effectLst/>
                <a:latin typeface="+mn-lt"/>
                <a:ea typeface="+mn-ea"/>
                <a:cs typeface="+mn-cs"/>
              </a:rPr>
              <a:t>("As a [role], I want [feature], so that [value].") and for each, list 3–5 acceptance criteria with edge cases.</a:t>
            </a:r>
          </a:p>
          <a:p>
            <a:pPr marL="0" indent="0">
              <a:buFont typeface="Arial"/>
              <a:buNone/>
            </a:pPr>
            <a:r>
              <a:rPr lang="en-US" sz="1200" kern="1200" dirty="0">
                <a:solidFill>
                  <a:schemeClr val="tx1"/>
                </a:solidFill>
                <a:effectLst/>
                <a:latin typeface="+mn-lt"/>
                <a:ea typeface="+mn-ea"/>
                <a:cs typeface="+mn-cs"/>
              </a:rPr>
              <a:t>Prioritize the stories as S (small), M (medium), or L (large).</a:t>
            </a:r>
          </a:p>
          <a:p>
            <a:pPr marL="0" indent="0">
              <a:buFont typeface="Arial"/>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 SAMPLE PROMPT *****</a:t>
            </a:r>
          </a:p>
          <a:p>
            <a:endParaRPr lang="en-US" dirty="0">
              <a:ea typeface="Calibri"/>
              <a:cs typeface="Calibri"/>
            </a:endParaRPr>
          </a:p>
          <a:p>
            <a:r>
              <a:rPr lang="en-US" dirty="0">
                <a:ea typeface="Calibri"/>
                <a:cs typeface="Calibri"/>
              </a:rPr>
              <a:t>As a user, I want to see all my tasks in a list, so that I can quickly review what needs to be done.</a:t>
            </a:r>
          </a:p>
          <a:p>
            <a:endParaRPr lang="en-US" dirty="0">
              <a:ea typeface="Calibri"/>
              <a:cs typeface="Calibri"/>
            </a:endParaRPr>
          </a:p>
          <a:p>
            <a:r>
              <a:rPr lang="en-US" dirty="0">
                <a:ea typeface="Calibri"/>
                <a:cs typeface="Calibri"/>
              </a:rPr>
              <a:t>Acceptance Criteria:</a:t>
            </a:r>
          </a:p>
          <a:p>
            <a:endParaRPr lang="en-US" dirty="0">
              <a:ea typeface="Calibri"/>
              <a:cs typeface="Calibri"/>
            </a:endParaRPr>
          </a:p>
          <a:p>
            <a:r>
              <a:rPr lang="en-US" dirty="0">
                <a:ea typeface="Calibri"/>
                <a:cs typeface="Calibri"/>
              </a:rPr>
              <a:t>All tasks display with title, description, status, and creation date</a:t>
            </a:r>
          </a:p>
          <a:p>
            <a:r>
              <a:rPr lang="en-US" dirty="0">
                <a:ea typeface="Calibri"/>
                <a:cs typeface="Calibri"/>
              </a:rPr>
              <a:t>Tasks are sorted by creation date (newest first)</a:t>
            </a:r>
          </a:p>
          <a:p>
            <a:r>
              <a:rPr lang="en-US" dirty="0">
                <a:ea typeface="Calibri"/>
                <a:cs typeface="Calibri"/>
              </a:rPr>
              <a:t>Empty list shows "No tasks yet" message</a:t>
            </a:r>
          </a:p>
          <a:p>
            <a:r>
              <a:rPr lang="en-US" dirty="0">
                <a:ea typeface="Calibri"/>
                <a:cs typeface="Calibri"/>
              </a:rPr>
              <a:t>Long titles truncate with ellipsis after 50 chars</a:t>
            </a:r>
          </a:p>
          <a:p>
            <a:r>
              <a:rPr lang="en-US" dirty="0">
                <a:ea typeface="Calibri"/>
                <a:cs typeface="Calibri"/>
              </a:rPr>
              <a:t>Tasks display appropriate status indicators/colors</a:t>
            </a:r>
          </a:p>
          <a:p>
            <a:endParaRPr lang="en-US" dirty="0">
              <a:ea typeface="Calibri"/>
              <a:cs typeface="Calibri"/>
            </a:endParaRPr>
          </a:p>
          <a:p>
            <a:r>
              <a:rPr lang="en-US" dirty="0">
                <a:ea typeface="Calibri"/>
                <a:cs typeface="Calibri"/>
              </a:rPr>
              <a:t>In this codebase, propose a step-by-step implementation plan:</a:t>
            </a:r>
          </a:p>
          <a:p>
            <a:r>
              <a:rPr lang="en-US" dirty="0">
                <a:ea typeface="Calibri"/>
                <a:cs typeface="Calibri"/>
              </a:rPr>
              <a:t>- Which files to modify or create (front-end and back-end)?</a:t>
            </a:r>
          </a:p>
          <a:p>
            <a:r>
              <a:rPr lang="en-US" dirty="0">
                <a:ea typeface="Calibri"/>
                <a:cs typeface="Calibri"/>
              </a:rPr>
              <a:t>- What data structures / API changes are needed?</a:t>
            </a:r>
          </a:p>
          <a:p>
            <a:pPr marL="171450" indent="-171450">
              <a:buFontTx/>
              <a:buChar char="-"/>
            </a:pPr>
            <a:r>
              <a:rPr lang="en-US" dirty="0">
                <a:ea typeface="Calibri"/>
                <a:cs typeface="Calibri"/>
              </a:rPr>
              <a:t>How will we test it?</a:t>
            </a:r>
          </a:p>
          <a:p>
            <a:pPr marL="171450" indent="-171450">
              <a:buFontTx/>
              <a:buChar char="-"/>
            </a:pPr>
            <a:endParaRPr lang="en-US" dirty="0">
              <a:ea typeface="Calibri"/>
              <a:cs typeface="Calibri"/>
            </a:endParaRPr>
          </a:p>
          <a:p>
            <a:pPr marL="0" indent="0">
              <a:buFontTx/>
              <a:buNone/>
            </a:pPr>
            <a:r>
              <a:rPr lang="en-US" dirty="0">
                <a:ea typeface="Calibri"/>
                <a:cs typeface="Calibri"/>
              </a:rPr>
              <a:t>--- Then, after review ---</a:t>
            </a:r>
          </a:p>
          <a:p>
            <a:endParaRPr lang="en-US" dirty="0">
              <a:ea typeface="Calibri"/>
              <a:cs typeface="Calibri"/>
            </a:endParaRPr>
          </a:p>
          <a:p>
            <a:r>
              <a:rPr lang="en-US" dirty="0">
                <a:ea typeface="Calibri"/>
                <a:cs typeface="Calibri"/>
              </a:rPr>
              <a:t>Implement the "Add Task" UI you described:</a:t>
            </a:r>
          </a:p>
          <a:p>
            <a:r>
              <a:rPr lang="en-US" dirty="0">
                <a:ea typeface="Calibri"/>
                <a:cs typeface="Calibri"/>
              </a:rPr>
              <a:t>- Simple form with title and status dropdown.</a:t>
            </a:r>
          </a:p>
          <a:p>
            <a:r>
              <a:rPr lang="en-US" dirty="0">
                <a:ea typeface="Calibri"/>
                <a:cs typeface="Calibri"/>
              </a:rPr>
              <a:t>- On submit, call POST /tasks.</a:t>
            </a:r>
          </a:p>
          <a:p>
            <a:r>
              <a:rPr lang="en-US" dirty="0">
                <a:ea typeface="Calibri"/>
                <a:cs typeface="Calibri"/>
              </a:rPr>
              <a:t>- On success, refresh the task list.</a:t>
            </a:r>
          </a:p>
          <a:p>
            <a:endParaRPr lang="en-US" dirty="0">
              <a:ea typeface="Calibri"/>
              <a:cs typeface="Calibri"/>
            </a:endParaRPr>
          </a:p>
          <a:p>
            <a:r>
              <a:rPr lang="en-US" dirty="0">
                <a:ea typeface="Calibri"/>
                <a:cs typeface="Calibri"/>
              </a:rPr>
              <a:t>Modify code in frontend and any other needed files.</a:t>
            </a: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a:p>
            <a:endParaRPr lang="en-US" dirty="0"/>
          </a:p>
          <a:p>
            <a:r>
              <a:rPr lang="en-US" dirty="0"/>
              <a:t>Common objection: My client won’t let me use AI, so I [won’t be able to use the information from this class] [can’t use AI] [etc.]</a:t>
            </a:r>
          </a:p>
          <a:p>
            <a:r>
              <a:rPr lang="en-US" dirty="0"/>
              <a:t>Suggested response: </a:t>
            </a:r>
            <a:r>
              <a:rPr lang="en-US" sz="1200" b="0" i="0" kern="1200" dirty="0">
                <a:solidFill>
                  <a:schemeClr val="tx1"/>
                </a:solidFill>
                <a:effectLst/>
                <a:latin typeface="+mn-lt"/>
                <a:ea typeface="+mn-ea"/>
                <a:cs typeface="+mn-cs"/>
              </a:rPr>
              <a:t> This training is about career growth at Improving, not about current client restrictions.  </a:t>
            </a:r>
            <a:r>
              <a:rPr lang="en-US" sz="1200" b="0" i="0" kern="1200">
                <a:solidFill>
                  <a:schemeClr val="tx1"/>
                </a:solidFill>
                <a:effectLst/>
                <a:latin typeface="+mn-lt"/>
                <a:ea typeface="+mn-ea"/>
                <a:cs typeface="+mn-cs"/>
              </a:rPr>
              <a:t>Improving </a:t>
            </a:r>
            <a:r>
              <a:rPr lang="en-US" sz="1200" b="0" i="0" kern="1200" dirty="0">
                <a:solidFill>
                  <a:schemeClr val="tx1"/>
                </a:solidFill>
                <a:effectLst/>
                <a:latin typeface="+mn-lt"/>
                <a:ea typeface="+mn-ea"/>
                <a:cs typeface="+mn-cs"/>
              </a:rPr>
              <a:t>is not telling people to use AI where clients prohibit it.</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343650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17164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improving/Intro-to-AI-for-Dev-Workshop" TargetMode="External"/><Relationship Id="rId4" Type="http://schemas.openxmlformats.org/officeDocument/2006/relationships/hyperlink" Target="mailto:no-reply@windsurf.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normAutofit/>
          </a:bodyPr>
          <a:lstStyle/>
          <a:p>
            <a:r>
              <a:rPr lang="en-US" sz="1800" dirty="0"/>
              <a:t>To deliver this class:</a:t>
            </a:r>
          </a:p>
          <a:p>
            <a:pPr marL="285750" indent="-285750">
              <a:buFontTx/>
              <a:buChar char="-"/>
            </a:pPr>
            <a:r>
              <a:rPr lang="en-US" sz="1800" dirty="0"/>
              <a:t>Email a week or more in advance with pre-</a:t>
            </a:r>
            <a:r>
              <a:rPr lang="en-US" sz="1800" dirty="0" err="1"/>
              <a:t>reqs</a:t>
            </a:r>
            <a:endParaRPr lang="en-US" sz="1800" dirty="0"/>
          </a:p>
          <a:p>
            <a:pPr marL="285750" indent="-285750">
              <a:buFontTx/>
              <a:buChar char="-"/>
            </a:pPr>
            <a:r>
              <a:rPr lang="en-US" sz="1800" dirty="0"/>
              <a:t>Run through labs yourself</a:t>
            </a:r>
          </a:p>
          <a:p>
            <a:pPr marL="285750" indent="-285750">
              <a:buFontTx/>
              <a:buChar char="-"/>
            </a:pPr>
            <a:r>
              <a:rPr lang="en-US" sz="1800" dirty="0"/>
              <a:t>Understand where you are demoing what.  Flow goes:</a:t>
            </a:r>
          </a:p>
          <a:p>
            <a:pPr marL="742950" lvl="1" indent="-285750">
              <a:buFontTx/>
              <a:buChar char="-"/>
            </a:pPr>
            <a:r>
              <a:rPr lang="en-US" sz="1800" dirty="0"/>
              <a:t>Context</a:t>
            </a:r>
          </a:p>
          <a:p>
            <a:pPr marL="742950" lvl="1" indent="-285750">
              <a:buFontTx/>
              <a:buChar char="-"/>
            </a:pPr>
            <a:r>
              <a:rPr lang="en-US" sz="1800" dirty="0"/>
              <a:t>Prompts</a:t>
            </a:r>
          </a:p>
          <a:p>
            <a:pPr marL="742950" lvl="1" indent="-285750">
              <a:buFontTx/>
              <a:buChar char="-"/>
            </a:pPr>
            <a:r>
              <a:rPr lang="en-US" sz="1800" dirty="0"/>
              <a:t>Windsurf IDE assistance in completion and chat</a:t>
            </a:r>
          </a:p>
          <a:p>
            <a:pPr marL="742950" lvl="1" indent="-285750">
              <a:buFontTx/>
              <a:buChar char="-"/>
            </a:pPr>
            <a:r>
              <a:rPr lang="en-US" sz="1800" dirty="0"/>
              <a:t>Creating user stories</a:t>
            </a:r>
          </a:p>
          <a:p>
            <a:pPr marL="742950" lvl="1" indent="-285750">
              <a:buFontTx/>
              <a:buChar char="-"/>
            </a:pPr>
            <a:r>
              <a:rPr lang="en-US" sz="1800" dirty="0"/>
              <a:t>Agent creation of a feature</a:t>
            </a:r>
          </a:p>
          <a:p>
            <a:pPr marL="285750" indent="-285750">
              <a:buFontTx/>
              <a:buChar char="-"/>
            </a:pPr>
            <a:r>
              <a:rPr lang="en-US" sz="1800" dirty="0"/>
              <a:t>Be aware that prompts for the demos/labs are in the speaker notes</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Windsurf IDE Agent</a:t>
            </a:r>
            <a:endParaRPr lang="en-US" dirty="0">
              <a:ea typeface="Calibri"/>
              <a:cs typeface="Calibri"/>
            </a:endParaRPr>
          </a:p>
          <a:p>
            <a:pPr algn="ctr"/>
            <a:r>
              <a:rPr lang="en-US">
                <a:ea typeface="Calibri"/>
                <a:cs typeface="Calibri"/>
              </a:rPr>
              <a:t>CTRL – L to open</a:t>
            </a:r>
          </a:p>
          <a:p>
            <a:pPr algn="ctr"/>
            <a:r>
              <a:rPr lang="en-US">
                <a:ea typeface="Calibri"/>
                <a:cs typeface="Calibri"/>
              </a:rPr>
              <a:t>Chat here</a:t>
            </a:r>
            <a:endParaRPr lang="en-US" dirty="0">
              <a:ea typeface="Calibri"/>
              <a:cs typeface="Calibri"/>
            </a:endParaRPr>
          </a:p>
        </p:txBody>
      </p:sp>
      <p:sp>
        <p:nvSpPr>
          <p:cNvPr id="4" name="TextBox 3">
            <a:extLst>
              <a:ext uri="{FF2B5EF4-FFF2-40B4-BE49-F238E27FC236}">
                <a16:creationId xmlns:a16="http://schemas.microsoft.com/office/drawing/2014/main" id="{224CF239-13B0-EC8B-8292-377B302C073F}"/>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8" name="TextBox 7">
            <a:extLst>
              <a:ext uri="{FF2B5EF4-FFF2-40B4-BE49-F238E27FC236}">
                <a16:creationId xmlns:a16="http://schemas.microsoft.com/office/drawing/2014/main" id="{484335D1-3F0A-21C4-8E52-8B356C372332}"/>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3" name="Callout: Line 2">
            <a:extLst>
              <a:ext uri="{FF2B5EF4-FFF2-40B4-BE49-F238E27FC236}">
                <a16:creationId xmlns:a16="http://schemas.microsoft.com/office/drawing/2014/main" id="{73C156D4-2EA3-96D1-5EFA-4CB82CA8B01D}"/>
              </a:ext>
            </a:extLst>
          </p:cNvPr>
          <p:cNvSpPr/>
          <p:nvPr/>
        </p:nvSpPr>
        <p:spPr>
          <a:xfrm>
            <a:off x="9338765" y="498798"/>
            <a:ext cx="2156602" cy="667808"/>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Window area view/hide</a:t>
            </a:r>
          </a:p>
        </p:txBody>
      </p:sp>
    </p:spTree>
    <p:extLst>
      <p:ext uri="{BB962C8B-B14F-4D97-AF65-F5344CB8AC3E}">
        <p14:creationId xmlns:p14="http://schemas.microsoft.com/office/powerpoint/2010/main" val="395067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30098" y="1487382"/>
            <a:ext cx="10373182" cy="4936171"/>
          </a:xfrm>
        </p:spPr>
        <p:txBody>
          <a:bodyPr>
            <a:normAutofit fontScale="92500" lnSpcReduction="20000"/>
          </a:bodyPr>
          <a:lstStyle/>
          <a:p>
            <a:r>
              <a:rPr lang="en-US" b="1" dirty="0"/>
              <a:t>ROLE (pinned)</a:t>
            </a:r>
            <a:endParaRPr lang="en-US" dirty="0"/>
          </a:p>
          <a:p>
            <a:r>
              <a:rPr lang="en-US" dirty="0"/>
              <a:t>•You are my senior full-stack partner. Prefer small, reviewable diffs and testable outcomes.</a:t>
            </a:r>
          </a:p>
          <a:p>
            <a:r>
              <a:rPr lang="en-US" b="1" dirty="0"/>
              <a:t>CONTEXT (pinned)</a:t>
            </a:r>
            <a:endParaRPr lang="en-US" dirty="0"/>
          </a:p>
          <a:p>
            <a:r>
              <a:rPr lang="en-US" dirty="0"/>
              <a:t>•App: Coffee2Live — Subscription Selection feature (read-only).</a:t>
            </a:r>
          </a:p>
          <a:p>
            <a:r>
              <a:rPr lang="en-US" dirty="0"/>
              <a:t>•FE: React 18 + Vite + TypeScript + React Router + React Query + Testing Library + Tailwind.</a:t>
            </a:r>
          </a:p>
          <a:p>
            <a:r>
              <a:rPr lang="en-US" dirty="0"/>
              <a:t>•BE: </a:t>
            </a:r>
            <a:r>
              <a:rPr lang="en-US" dirty="0" err="1"/>
              <a:t>FastAPI</a:t>
            </a:r>
            <a:r>
              <a:rPr lang="en-US" dirty="0"/>
              <a:t> + </a:t>
            </a:r>
            <a:r>
              <a:rPr lang="en-US" dirty="0" err="1"/>
              <a:t>Pydantic</a:t>
            </a:r>
            <a:r>
              <a:rPr lang="en-US" dirty="0"/>
              <a:t> v2 + </a:t>
            </a:r>
            <a:r>
              <a:rPr lang="en-US" dirty="0" err="1"/>
              <a:t>SQLAlchemy</a:t>
            </a:r>
            <a:r>
              <a:rPr lang="en-US" dirty="0"/>
              <a:t> + Postgres + Alembic + </a:t>
            </a:r>
            <a:r>
              <a:rPr lang="en-US" dirty="0" err="1"/>
              <a:t>pytest</a:t>
            </a:r>
            <a:r>
              <a:rPr lang="en-US" dirty="0"/>
              <a:t>.</a:t>
            </a:r>
          </a:p>
          <a:p>
            <a:r>
              <a:rPr lang="en-US" dirty="0"/>
              <a:t>•Goal: tiny, demo-friendly slice; keep client IP private; seed fake data.</a:t>
            </a:r>
          </a:p>
          <a:p>
            <a:r>
              <a:rPr lang="en-US" dirty="0"/>
              <a:t>•Dev Environment: PowerShell + Windows Machine.</a:t>
            </a:r>
          </a:p>
          <a:p>
            <a:r>
              <a:rPr lang="en-US" b="1" dirty="0"/>
              <a:t>CONSTRAINTS (pinned)</a:t>
            </a:r>
            <a:endParaRPr lang="en-US" dirty="0"/>
          </a:p>
          <a:p>
            <a:r>
              <a:rPr lang="en-US" dirty="0"/>
              <a:t>•Always return a file list, full code for changed files, and run commands.</a:t>
            </a:r>
          </a:p>
          <a:p>
            <a:r>
              <a:rPr lang="en-US" dirty="0"/>
              <a:t>•Include tests (unit + ≥1 FE integration) and basic a11y (keyboard + ARIA).</a:t>
            </a:r>
          </a:p>
          <a:p>
            <a:r>
              <a:rPr lang="en-US" dirty="0"/>
              <a:t>•Keep scope small; no checkout/auth beyond a stub.</a:t>
            </a:r>
          </a:p>
          <a:p>
            <a:r>
              <a:rPr lang="en-US" b="1" dirty="0"/>
              <a:t>TASK (Ideate)</a:t>
            </a:r>
            <a:endParaRPr lang="en-US" dirty="0"/>
          </a:p>
          <a:p>
            <a:r>
              <a:rPr lang="en-US" dirty="0"/>
              <a:t>•Propose 3 distinct designs for a Subscription Selection page. For each, specify:</a:t>
            </a:r>
          </a:p>
          <a:p>
            <a:r>
              <a:rPr lang="en-US" dirty="0"/>
              <a:t>•FE components/routing/state + a11y notes + test approach;</a:t>
            </a:r>
          </a:p>
          <a:p>
            <a:r>
              <a:rPr lang="en-US" dirty="0"/>
              <a:t>•BE endpoints/DTOs (e.g., GET /</a:t>
            </a:r>
            <a:r>
              <a:rPr lang="en-US" dirty="0" err="1"/>
              <a:t>api</a:t>
            </a:r>
            <a:r>
              <a:rPr lang="en-US" dirty="0"/>
              <a:t>/plans) + migration/seed + tests.</a:t>
            </a:r>
          </a:p>
          <a:p>
            <a:r>
              <a:rPr lang="en-US" dirty="0"/>
              <a:t>•Return a comparison table (Complexity, Risk, Delivery Time, UX/A11y, Testability) and recommend ONE for speed + reliability.</a:t>
            </a:r>
          </a:p>
          <a:p>
            <a:r>
              <a:rPr lang="en-US" dirty="0"/>
              <a:t>•Then produce a 3–5 step plan (risk-ordered) for the recommended design and list acceptance tests for Step 1 and any context I must provide.</a:t>
            </a:r>
            <a:endParaRPr lang="en-US" dirty="0">
              <a:effectLst/>
            </a:endParaRPr>
          </a:p>
        </p:txBody>
      </p:sp>
    </p:spTree>
    <p:extLst>
      <p:ext uri="{BB962C8B-B14F-4D97-AF65-F5344CB8AC3E}">
        <p14:creationId xmlns:p14="http://schemas.microsoft.com/office/powerpoint/2010/main" val="419953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hlinkClick r:id="rId5"/>
              </a:rPr>
              <a:t>https://github.com/improving/Intro-to-AI-for-Dev-Workshop</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Poppins" panose="00000500000000000000" pitchFamily="2" charset="0"/>
                <a:cs typeface="Poppins" panose="00000500000000000000" pitchFamily="2" charset="0"/>
              </a:rPr>
              <a:t>npm</a:t>
            </a:r>
            <a:r>
              <a:rPr lang="en-US" sz="2200">
                <a:solidFill>
                  <a:schemeClr val="tx1">
                    <a:lumMod val="65000"/>
                    <a:lumOff val="35000"/>
                  </a:schemeClr>
                </a:solidFill>
                <a:latin typeface="Poppins" panose="00000500000000000000" pitchFamily="2" charset="0"/>
                <a:cs typeface="Poppins" panose="00000500000000000000" pitchFamily="2" charset="0"/>
              </a:rPr>
              <a:t> run build</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24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The AI landscape is changing drastically.  Thus, the tools you use may be different, but will provide similar functionality.</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The use of these tools used in this course should not be considered an endorsement by Improving. </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writing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3164</TotalTime>
  <Words>6627</Words>
  <Application>Microsoft Office PowerPoint</Application>
  <PresentationFormat>Widescreen</PresentationFormat>
  <Paragraphs>669</Paragraphs>
  <Slides>34</Slides>
  <Notes>30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Century Gothic</vt:lpstr>
      <vt:lpstr>Verdana Pro</vt:lpstr>
      <vt:lpstr>Khula SemiBold</vt:lpstr>
      <vt:lpstr>Courier New</vt:lpstr>
      <vt:lpstr>Poppins</vt:lpstr>
      <vt:lpstr>Wingdings</vt:lpstr>
      <vt:lpstr>Arial</vt:lpstr>
      <vt:lpstr>Poppins Medium</vt:lpstr>
      <vt:lpstr>Poppins SemiBold</vt:lpstr>
      <vt:lpstr>Khula</vt:lpstr>
      <vt:lpstr>Arial,Sans-Serif</vt:lpstr>
      <vt:lpstr>Calibri</vt:lpstr>
      <vt:lpstr>Office Theme</vt:lpstr>
      <vt:lpstr>Class Prep</vt:lpstr>
      <vt:lpstr>Intro to AI for Dev @ Improving</vt:lpstr>
      <vt:lpstr>Learning Objectives</vt:lpstr>
      <vt:lpstr>Ground Rules </vt:lpstr>
      <vt:lpstr>Prerequisites</vt:lpstr>
      <vt:lpstr>Quick Note</vt:lpstr>
      <vt:lpstr>Let’s Begin</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Bill Curry</cp:lastModifiedBy>
  <cp:revision>654</cp:revision>
  <dcterms:created xsi:type="dcterms:W3CDTF">2025-11-27T19:03:38Z</dcterms:created>
  <dcterms:modified xsi:type="dcterms:W3CDTF">2026-02-02T21:08:58Z</dcterms:modified>
</cp:coreProperties>
</file>